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76"/>
  </p:notesMasterIdLst>
  <p:handoutMasterIdLst>
    <p:handoutMasterId r:id="rId77"/>
  </p:handoutMasterIdLst>
  <p:sldIdLst>
    <p:sldId id="603" r:id="rId6"/>
    <p:sldId id="2464" r:id="rId7"/>
    <p:sldId id="2465" r:id="rId8"/>
    <p:sldId id="259" r:id="rId9"/>
    <p:sldId id="2510" r:id="rId10"/>
    <p:sldId id="2511" r:id="rId11"/>
    <p:sldId id="2512" r:id="rId12"/>
    <p:sldId id="2513" r:id="rId13"/>
    <p:sldId id="2514" r:id="rId14"/>
    <p:sldId id="2515" r:id="rId15"/>
    <p:sldId id="2516" r:id="rId16"/>
    <p:sldId id="2517" r:id="rId17"/>
    <p:sldId id="2518" r:id="rId18"/>
    <p:sldId id="2519" r:id="rId19"/>
    <p:sldId id="2520" r:id="rId20"/>
    <p:sldId id="2521" r:id="rId21"/>
    <p:sldId id="2522" r:id="rId22"/>
    <p:sldId id="2523" r:id="rId23"/>
    <p:sldId id="2524" r:id="rId24"/>
    <p:sldId id="2525" r:id="rId25"/>
    <p:sldId id="2526" r:id="rId26"/>
    <p:sldId id="2527" r:id="rId27"/>
    <p:sldId id="2528" r:id="rId28"/>
    <p:sldId id="2529" r:id="rId29"/>
    <p:sldId id="2530" r:id="rId30"/>
    <p:sldId id="2531" r:id="rId31"/>
    <p:sldId id="2532" r:id="rId32"/>
    <p:sldId id="2533" r:id="rId33"/>
    <p:sldId id="2572" r:id="rId34"/>
    <p:sldId id="2534" r:id="rId35"/>
    <p:sldId id="2535" r:id="rId36"/>
    <p:sldId id="2536" r:id="rId37"/>
    <p:sldId id="2537" r:id="rId38"/>
    <p:sldId id="2538" r:id="rId39"/>
    <p:sldId id="2539" r:id="rId40"/>
    <p:sldId id="2540" r:id="rId41"/>
    <p:sldId id="2541" r:id="rId42"/>
    <p:sldId id="2542" r:id="rId43"/>
    <p:sldId id="2543" r:id="rId44"/>
    <p:sldId id="2544" r:id="rId45"/>
    <p:sldId id="2545" r:id="rId46"/>
    <p:sldId id="2546" r:id="rId47"/>
    <p:sldId id="2547" r:id="rId48"/>
    <p:sldId id="2548" r:id="rId49"/>
    <p:sldId id="2549" r:id="rId50"/>
    <p:sldId id="2550" r:id="rId51"/>
    <p:sldId id="2551" r:id="rId52"/>
    <p:sldId id="2552" r:id="rId53"/>
    <p:sldId id="2553" r:id="rId54"/>
    <p:sldId id="2554" r:id="rId55"/>
    <p:sldId id="2555" r:id="rId56"/>
    <p:sldId id="2556" r:id="rId57"/>
    <p:sldId id="2557" r:id="rId58"/>
    <p:sldId id="2558" r:id="rId59"/>
    <p:sldId id="2559" r:id="rId60"/>
    <p:sldId id="2560" r:id="rId61"/>
    <p:sldId id="2561" r:id="rId62"/>
    <p:sldId id="2562" r:id="rId63"/>
    <p:sldId id="2563" r:id="rId64"/>
    <p:sldId id="2564" r:id="rId65"/>
    <p:sldId id="2565" r:id="rId66"/>
    <p:sldId id="2566" r:id="rId67"/>
    <p:sldId id="2567" r:id="rId68"/>
    <p:sldId id="2568" r:id="rId69"/>
    <p:sldId id="2569" r:id="rId70"/>
    <p:sldId id="2570" r:id="rId71"/>
    <p:sldId id="2574" r:id="rId72"/>
    <p:sldId id="2573" r:id="rId73"/>
    <p:sldId id="582" r:id="rId74"/>
    <p:sldId id="2419" r:id="rId7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1D1D1A"/>
    <a:srgbClr val="595757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5" autoAdjust="0"/>
    <p:restoredTop sz="96291" autoAdjust="0"/>
  </p:normalViewPr>
  <p:slideViewPr>
    <p:cSldViewPr snapToGrid="0" snapToObjects="1">
      <p:cViewPr varScale="1">
        <p:scale>
          <a:sx n="118" d="100"/>
          <a:sy n="118" d="100"/>
        </p:scale>
        <p:origin x="240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376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576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8.00951" TargetMode="External"/><Relationship Id="rId2" Type="http://schemas.openxmlformats.org/officeDocument/2006/relationships/hyperlink" Target="https://www.youtube.com/watch?v=sOPDGQjFcuM&amp;t=1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enzomi12/AIInfra" TargetMode="External"/><Relationship Id="rId4" Type="http://schemas.openxmlformats.org/officeDocument/2006/relationships/hyperlink" Target="https://arxiv.org/abs/2106.0597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4DDF52-5D54-A1D6-0C1F-93BDD614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More</a:t>
            </a:r>
            <a:r>
              <a:rPr lang="zh-CN" altLang="en-US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in</a:t>
            </a:r>
            <a:r>
              <a:rPr lang="zh-CN" altLang="en-US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</a:t>
            </a: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MoE</a:t>
            </a:r>
            <a:endParaRPr lang="zh-CN" altLang="en-US" sz="8800" dirty="0">
              <a:solidFill>
                <a:schemeClr val="tx2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B58ADFB-FF7D-1E34-A77C-ED29FA7C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523861-3BDC-E609-F38C-71551B434E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2232044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393DA5D-14BB-1074-52D5-528B4A04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560790-7049-C8F9-92B1-F9ECC26120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6530246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751B649-A4EF-B6E7-A887-F7872A62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36A55D-3C6E-6ECB-0E6B-BAC5AD8523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783641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276C122-6535-CE61-8543-4DE2A924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A19E00-D909-3D50-1FAF-02BC62AC1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9794089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F65E6F0-22AA-A1E2-7B1F-6E6F714F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A0FBCC-9120-E0B6-FAE8-D858A01933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06135916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6C49150-8D1B-E2FD-05A1-8F3BB258F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F17830-50B4-12D8-DF76-1B44E4F91E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1534402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B096A0A-C49B-B284-78B8-E1C1C1C8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BF2636-C2B7-08CE-9062-DFF73EB5FD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20"/>
          </a:xfrm>
        </p:spPr>
      </p:pic>
    </p:spTree>
    <p:extLst>
      <p:ext uri="{BB962C8B-B14F-4D97-AF65-F5344CB8AC3E}">
        <p14:creationId xmlns:p14="http://schemas.microsoft.com/office/powerpoint/2010/main" val="16180147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58B1F0B-BFEF-D030-81D8-56F378BE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42562A-0209-12C8-8587-A94F1747D4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3328810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77CC0FF-5926-13CE-B5AB-0E1A3D3C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94D46B-57C4-F47F-A7F8-2357A4E468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124998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C8B1153-F861-83AA-22D9-7510ECB1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8B0F8B-43F6-6C0D-404C-7575C9C235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4036323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 algn="l">
              <a:buFont typeface="+mj-lt"/>
              <a:buAutoNum type="arabicPeriod"/>
            </a:pPr>
            <a:r>
              <a:rPr lang="en-US" altLang="zh-CN" sz="3200" dirty="0"/>
              <a:t>V-MOE</a:t>
            </a:r>
            <a:r>
              <a:rPr lang="zh-CN" altLang="en-US" sz="3200" dirty="0"/>
              <a:t> 可视化原理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/>
              <a:t>Soft-MOE</a:t>
            </a:r>
            <a:r>
              <a:rPr lang="zh-CN" altLang="en-US" sz="3200" dirty="0"/>
              <a:t> 可视化原理</a:t>
            </a:r>
            <a:endParaRPr lang="en-US" altLang="zh-CN" sz="32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19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DF9E565-29A8-FDE1-9B37-BAEFBE9D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E0EE5D-7B2F-6F4A-AC19-24A9E8EC98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8677261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4C9D074-9510-687F-B377-963FB674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8CDB4D-74AE-8F9B-0740-0FE15499A7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3029969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1A3556D-1632-8F54-82D7-ED9EDB05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10DE026-3D5B-DF62-2AF2-D37D849193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9861510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C27D0F9-0CD9-D8DE-94CC-B4BC63E1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453414-3C34-0D3E-F39B-A41850EABA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691345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4C7C965-5CC9-61E6-B24F-8DEFCFEE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09E879-EF43-94AA-2E59-92BC71E84E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0850668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DEF60C0-DEAF-F267-D744-E40DB791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729BB9-DA54-E842-909D-64391DB1EF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8716104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1FB2FC9-07A3-96CC-6A75-1C697185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158998-F589-B717-0E21-D3D1DFE6DD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4881264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9787D01-CCEB-7262-C08D-424C8FD0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13AB51-2EF7-AB36-D245-7C7304CF1A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8201422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4CA04E0-5293-912B-1E70-A6E78050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06D661-ED84-75F2-818E-9693CA268B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2281992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Soft-MOE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</a:rPr>
              <a:t>可视化原理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94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731A34-BE37-6FAD-9561-57AC04F8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1503812"/>
            <a:ext cx="8350244" cy="46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3029D86-69DB-18DC-8946-D17923D1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961320-002B-E57C-1462-982F9A7A07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94371388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E83AE90-B7FD-5F54-96B9-A6FC05A6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215928-30FB-0520-E59B-A92FDF3152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4111978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FF00252-71C5-17F3-AF0A-5317DB51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7A448B-2FD5-B2F3-7AF6-DDA8E6A477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2891785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A293C6E-CE02-55BE-162B-E5AA9B5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AB4194-FD18-0C52-CF2D-F3E71808B2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6805909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7E65303-BDBF-FB57-234D-3215773E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6DD4C3-8E80-6E28-DA36-3C67605681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0013472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64CB8F-3F23-CFD5-1BF1-A0DB29C6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C7F23D-C36D-9302-036A-348979DE10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29108155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182279-64BE-7245-AB8B-452024C2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A3F66D-5C5B-B250-F650-8B60A805C4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56428354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DBD065B-A2E5-A6BB-2D1C-1708BB27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571063-D122-156F-DF83-2ED8C2F547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1649961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27E7C6-E409-773B-D319-61588262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DF52F6-A5E8-F1DB-4B22-21E1401182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05733952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72280BD-33AB-748A-22E1-18326500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9A0329-8641-E4D0-6B40-0BD96E8BD1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2555206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</a:rPr>
              <a:t>V-MOE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</a:rPr>
              <a:t>可视化原理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AB86973-917E-36A8-30EE-F6FDD01E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104AF3-0B34-5752-1B85-24ACFD8D47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21887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1F26518-C7F4-FAB1-F9EC-3DB615B7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E7DD34-DDE3-ED46-9C5B-CCFC892B04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88830690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6545B3-785C-104C-8EB5-17CE9CBA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C2E374-9BEB-9BA6-6045-4B454770C2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85014334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526FC15-B778-16BE-3FE5-21CD462C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36C0D2-03A8-B8E8-E9EF-A879D0CF5D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6872044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5B51B21-D6F2-EAE8-B97C-981C59BF9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439AA2-66AF-1C6E-1BA1-F7257CD3A0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44794326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F66535D-9498-3EA7-8AC2-C1F2648E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22243D-E7EC-5C38-317D-CA90F89D98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97850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2F24F98-066C-3FA8-0CDD-806D31E0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3E724C-9F5C-2E1A-2095-B246C2D349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54887369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303648F-DD83-05EC-EAAC-B0AB7A9C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70273E-7244-DEF4-DFBA-6231DBC605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8347426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77FC875-4546-68B5-4A39-8469141E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FFC134-82A7-DE94-8E3F-45D7929CB8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1126127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C0936CE-030B-E8D0-99E8-DE75292B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C60576-DA5D-8D21-5455-90A0BB72C3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25394374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115A22B-46AC-98FC-DE7E-442065DC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A03982-FFAC-EE72-6B53-8F2EC11AA2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8"/>
          </a:xfrm>
        </p:spPr>
      </p:pic>
    </p:spTree>
    <p:extLst>
      <p:ext uri="{BB962C8B-B14F-4D97-AF65-F5344CB8AC3E}">
        <p14:creationId xmlns:p14="http://schemas.microsoft.com/office/powerpoint/2010/main" val="256070973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8EC6CCD-BD06-D148-D208-D89C4B6F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777EF6-1BA9-1695-3949-43EF06F88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51056206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F88548D-3F47-A9AC-EADF-4EA4E863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FBE10A-E845-4FF3-20E7-80BCA0C6DB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28252834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0BB84E6-25A1-4C09-5009-431D5C35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89F008-D62E-55C6-A572-6C53C4FDE9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9068801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C02CD0E-4DB5-B8B3-D00F-6916A41A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11C2CC-4062-DF16-8196-04DC920C96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63547425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E92171A-6408-8E68-F6FE-1904B077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6BD10A-4CDB-474E-AF38-D204205E42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58433963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E0348F5-2768-166B-E3A9-CD227473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01BC1B-4E23-4813-4DBC-A9790340DC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04180367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F8B8ACD-67F6-F30A-3541-B8473B41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14470E-61A2-FD8E-92DA-2C54458354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43750064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7139C42-AD10-684D-26A6-8FC9C6DB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036275-0869-D7AF-26A6-CC54FCD85F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23521598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00254C4-BBE9-9BF6-30BD-D0AB1A3C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7F944A-4F2F-1D7C-E8D8-0F38418053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51397551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CA447DA-8865-1EE2-7131-C269C59E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CE0D2AE-5DC2-7E42-8034-0CCBFDE22D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3804268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CA0834F-D790-FEBF-386A-C4F3504C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BD8AEE-5C82-0C6D-8D0E-D8009973F2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81"/>
          <a:stretch/>
        </p:blipFill>
        <p:spPr>
          <a:xfrm>
            <a:off x="705371" y="1888176"/>
            <a:ext cx="10800000" cy="3081648"/>
          </a:xfrm>
        </p:spPr>
      </p:pic>
    </p:spTree>
    <p:extLst>
      <p:ext uri="{BB962C8B-B14F-4D97-AF65-F5344CB8AC3E}">
        <p14:creationId xmlns:p14="http://schemas.microsoft.com/office/powerpoint/2010/main" val="203691109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93CE4C-2385-C33D-1F8D-C75EFE11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42D68D-CEF1-8CB6-55CF-818621CFBC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65900792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D89F318-45C2-2DB4-BC77-9E9944E8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C5AF71-2A02-BE73-2985-A5BBC73057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679254169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410F1C2-98CB-6C35-A6B5-EFDEB765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1EB526-0C72-A52B-457D-2EB44165A8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340178857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FACEE6-1E7F-76A9-AD82-A5CDE408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3BFCD0-CCA8-9AF2-F3CF-439E4CB126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284744490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623B99-92F3-08C5-3C49-93818252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80A509-9AD3-290B-7C43-DAF8FF9160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24830095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3669654-C282-EA06-A2B5-1C427ED8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4D8B9A-4A2D-4898-B27E-6277B78A03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7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99678412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42B5F10-3892-5AED-CBFC-65C2A819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7CD8B1-782E-6150-6791-381909FD73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18176824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bg1"/>
                </a:solidFill>
              </a:rPr>
              <a:t>小结与思考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036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9C9FB1-6327-7075-A878-2EC784B5B3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MoE</a:t>
            </a:r>
            <a:r>
              <a:rPr lang="zh-CN" altLang="en-US" dirty="0"/>
              <a:t> 基本理念是将输入数据根据任务类型分割成多个区域，并将每个区域的数据分配一个或多个专家模型。</a:t>
            </a:r>
            <a:endParaRPr lang="en-US" altLang="zh-CN" dirty="0"/>
          </a:p>
          <a:p>
            <a:r>
              <a:rPr lang="en-US" altLang="zh-CN" dirty="0"/>
              <a:t>MoE </a:t>
            </a:r>
            <a:r>
              <a:rPr lang="zh-CN" altLang="en-US" dirty="0"/>
              <a:t>天然不能够处理图像的数据，因为</a:t>
            </a:r>
            <a:r>
              <a:rPr lang="en-US" altLang="zh-CN" dirty="0"/>
              <a:t> MoE </a:t>
            </a:r>
            <a:r>
              <a:rPr lang="zh-CN" altLang="en-US" dirty="0"/>
              <a:t>是针对 </a:t>
            </a:r>
            <a:r>
              <a:rPr lang="en-US" altLang="zh-CN" dirty="0"/>
              <a:t>NLP </a:t>
            </a:r>
            <a:r>
              <a:rPr lang="zh-CN" altLang="en-US" dirty="0"/>
              <a:t>不同的任务，而不是针对</a:t>
            </a:r>
            <a:r>
              <a:rPr lang="zh-CN" altLang="en-US"/>
              <a:t>像素进行处理！</a:t>
            </a:r>
            <a:endParaRPr lang="zh-CN" altLang="en-US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646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207ABCE-2E98-30EC-B137-F4BA91B5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0535BE-C6A3-D742-F639-2EC402B17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56"/>
          <a:stretch/>
        </p:blipFill>
        <p:spPr>
          <a:xfrm>
            <a:off x="698381" y="1787166"/>
            <a:ext cx="10800000" cy="3283667"/>
          </a:xfrm>
        </p:spPr>
      </p:pic>
    </p:spTree>
    <p:extLst>
      <p:ext uri="{BB962C8B-B14F-4D97-AF65-F5344CB8AC3E}">
        <p14:creationId xmlns:p14="http://schemas.microsoft.com/office/powerpoint/2010/main" val="336117182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引用与参考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https://www.youtube.com/watch?v=sOPDGQjFcuM&amp;t=1s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https://arxiv.org/abs/2308.00951</a:t>
            </a:r>
            <a:endParaRPr lang="en" altLang="zh-CN" sz="1200" b="1" dirty="0">
              <a:solidFill>
                <a:srgbClr val="4D6BFE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" altLang="zh-CN" sz="1200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https://arxiv.org/abs/2106.05974</a:t>
            </a: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lnSpc>
                <a:spcPct val="100000"/>
              </a:lnSpc>
            </a:pPr>
            <a:endParaRPr lang="en" altLang="zh-CN" sz="1200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r>
              <a:rPr lang="en" altLang="zh-CN" dirty="0">
                <a:hlinkClick r:id="rId5"/>
              </a:rPr>
              <a:t>https://github.com/chenzomi12/AIInfra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FC6C2F0-92E1-D692-0A9A-72C96875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B974FA-D0F3-A920-301A-C5B1D5669D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29797253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3EDEAC9-DC55-45FD-3629-5DF884A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785819-6FE2-0726-2D93-2A0E75A484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1" y="522789"/>
            <a:ext cx="10800000" cy="6075919"/>
          </a:xfrm>
        </p:spPr>
      </p:pic>
    </p:spTree>
    <p:extLst>
      <p:ext uri="{BB962C8B-B14F-4D97-AF65-F5344CB8AC3E}">
        <p14:creationId xmlns:p14="http://schemas.microsoft.com/office/powerpoint/2010/main" val="41396477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30347</TotalTime>
  <Words>143</Words>
  <Application>Microsoft Macintosh PowerPoint</Application>
  <PresentationFormat>自定义</PresentationFormat>
  <Paragraphs>26</Paragraphs>
  <Slides>70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70</vt:i4>
      </vt:variant>
    </vt:vector>
  </HeadingPairs>
  <TitlesOfParts>
    <vt:vector size="86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视频目录大纲</vt:lpstr>
      <vt:lpstr>视频目录大纲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10191</cp:revision>
  <cp:lastPrinted>2023-09-08T09:14:01Z</cp:lastPrinted>
  <dcterms:created xsi:type="dcterms:W3CDTF">2020-08-28T08:44:19Z</dcterms:created>
  <dcterms:modified xsi:type="dcterms:W3CDTF">2025-03-08T14:51:07Z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